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0" r:id="rId2"/>
    <p:sldId id="282" r:id="rId3"/>
    <p:sldId id="326" r:id="rId4"/>
    <p:sldId id="292" r:id="rId5"/>
    <p:sldId id="293" r:id="rId6"/>
    <p:sldId id="315" r:id="rId7"/>
    <p:sldId id="316" r:id="rId8"/>
    <p:sldId id="294" r:id="rId9"/>
    <p:sldId id="328" r:id="rId10"/>
    <p:sldId id="295" r:id="rId11"/>
    <p:sldId id="296" r:id="rId12"/>
    <p:sldId id="298" r:id="rId13"/>
    <p:sldId id="299" r:id="rId14"/>
    <p:sldId id="323" r:id="rId15"/>
    <p:sldId id="324" r:id="rId16"/>
    <p:sldId id="325" r:id="rId17"/>
    <p:sldId id="327" r:id="rId18"/>
    <p:sldId id="300" r:id="rId19"/>
    <p:sldId id="318" r:id="rId20"/>
    <p:sldId id="303" r:id="rId21"/>
    <p:sldId id="307" r:id="rId22"/>
    <p:sldId id="312" r:id="rId23"/>
    <p:sldId id="322" r:id="rId24"/>
    <p:sldId id="305" r:id="rId25"/>
    <p:sldId id="321" r:id="rId26"/>
    <p:sldId id="306" r:id="rId27"/>
    <p:sldId id="302" r:id="rId28"/>
    <p:sldId id="309" r:id="rId29"/>
    <p:sldId id="308" r:id="rId30"/>
    <p:sldId id="310" r:id="rId31"/>
    <p:sldId id="313" r:id="rId32"/>
    <p:sldId id="314" r:id="rId3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008" autoAdjust="0"/>
  </p:normalViewPr>
  <p:slideViewPr>
    <p:cSldViewPr>
      <p:cViewPr varScale="1">
        <p:scale>
          <a:sx n="114" d="100"/>
          <a:sy n="114" d="100"/>
        </p:scale>
        <p:origin x="156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icgem.gfz-potsdam.de/hom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a.int/Applications/Observing_the_Earth/Envisat/ESA_declares_end_of_mission_for_Envisat" TargetMode="External"/><Relationship Id="rId7" Type="http://schemas.openxmlformats.org/officeDocument/2006/relationships/hyperlink" Target="https://directory.eoportal.org/web/eoportal/satellite-missions/c-missions/copernicus-sentinel-3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s://earth.esa.int/web/eoportal/satellite-missions/s/saral" TargetMode="Externa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arth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s.gov/special-topic/water-science-school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cefo.jpl.nasa.gov/resources/50/how-grace-fo-measures-gravity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csr.utexas.edu/grace/RL06_mascon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eologypage.com/2014/03/ob-river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b="1" dirty="0"/>
              <a:t>U</a:t>
            </a:r>
            <a:r>
              <a:rPr lang="en-US" altLang="zh-CN" b="1" dirty="0" err="1">
                <a:ea typeface="宋体" panose="02010600030101010101" pitchFamily="2" charset="-122"/>
              </a:rPr>
              <a:t>nderstanding</a:t>
            </a:r>
            <a:r>
              <a:rPr lang="en-US" altLang="zh-CN" b="1" dirty="0">
                <a:ea typeface="宋体" panose="02010600030101010101" pitchFamily="2" charset="-122"/>
              </a:rPr>
              <a:t> the positive trend in total water storage of the Ob basin using </a:t>
            </a:r>
            <a:r>
              <a:rPr lang="en-US" altLang="zh-CN" b="1" dirty="0" err="1">
                <a:ea typeface="宋体" panose="02010600030101010101" pitchFamily="2" charset="-122"/>
              </a:rPr>
              <a:t>spaceborn</a:t>
            </a:r>
            <a:r>
              <a:rPr lang="en-US" altLang="zh-CN" b="1" dirty="0">
                <a:ea typeface="宋体" panose="02010600030101010101" pitchFamily="2" charset="-122"/>
              </a:rPr>
              <a:t> observation</a:t>
            </a:r>
            <a:endParaRPr lang="en-GB" alt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657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/>
              <a:t>Ziqing Yu</a:t>
            </a:r>
          </a:p>
          <a:p>
            <a:pPr algn="l" eaLnBrk="1" hangingPunct="1"/>
            <a:endParaRPr lang="de-DE" altLang="en-US" sz="1800"/>
          </a:p>
          <a:p>
            <a:pPr algn="l" eaLnBrk="1" hangingPunct="1"/>
            <a:r>
              <a:rPr lang="de-DE" altLang="en-US" sz="1800"/>
              <a:t>Supervisor:</a:t>
            </a:r>
          </a:p>
          <a:p>
            <a:pPr algn="l" eaLnBrk="1" hangingPunct="1"/>
            <a:r>
              <a:rPr lang="de-DE" altLang="en-US" sz="1800"/>
              <a:t>Dr.-Ing. Mohammad Tourian</a:t>
            </a:r>
          </a:p>
          <a:p>
            <a:pPr algn="l" eaLnBrk="1" hangingPunct="1"/>
            <a:r>
              <a:rPr lang="de-DE" altLang="en-US" sz="1800"/>
              <a:t>M.Sc. Peyman Saemian</a:t>
            </a:r>
          </a:p>
          <a:p>
            <a:pPr algn="l" eaLnBrk="1" hangingPunct="1"/>
            <a:endParaRPr lang="de-DE" altLang="en-US" sz="1800"/>
          </a:p>
          <a:p>
            <a:pPr algn="l" eaLnBrk="1" hangingPunct="1"/>
            <a:endParaRPr lang="de-DE" altLang="en-US" sz="160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/>
              <a:t>November. 11,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E7FAB79-E5A9-40CB-9EC2-8996E1538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795CE1A-2C7C-42A4-93EC-9679EFD59A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de-DE" altLang="en-US" dirty="0"/>
              <a:t>GRACE and GRACE-FO</a:t>
            </a:r>
            <a:endParaRPr lang="en-US" altLang="en-US" dirty="0"/>
          </a:p>
          <a:p>
            <a:pPr>
              <a:buFontTx/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Jet Propulsion Laboratory (JPL)</a:t>
            </a:r>
            <a:endParaRPr lang="en-US" altLang="en-US" dirty="0"/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Center for Space Research (CSR)</a:t>
            </a:r>
            <a:endParaRPr lang="en-US" altLang="en-US" dirty="0"/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German Research Centre for Geosciences (GFZ)</a:t>
            </a:r>
            <a:endParaRPr lang="en-US" altLang="en-US" dirty="0"/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Institute of Theoretical Geodesy and Satellite Geodesy (ITSG)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宋体" panose="02010600030101010101" pitchFamily="2" charset="-122"/>
            </a:endParaRPr>
          </a:p>
          <a:p>
            <a:pPr marL="0" indent="0">
              <a:buFontTx/>
              <a:buNone/>
              <a:defRPr/>
            </a:pPr>
            <a:r>
              <a:rPr lang="en-US" altLang="en-US" dirty="0">
                <a:ea typeface="宋体" panose="02010600030101010101" pitchFamily="2" charset="-122"/>
              </a:rPr>
              <a:t>The level-2 data can be downloaded from</a:t>
            </a:r>
          </a:p>
          <a:p>
            <a:pPr marL="0" indent="0">
              <a:buFontTx/>
              <a:buNone/>
              <a:defRPr/>
            </a:pPr>
            <a:r>
              <a:rPr lang="en-US" alt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http://icgem.gfz-potsdam.de/home</a:t>
            </a:r>
            <a:endParaRPr lang="en-US" altLang="en-US" dirty="0">
              <a:solidFill>
                <a:srgbClr val="00B0F0"/>
              </a:solidFill>
            </a:endParaRPr>
          </a:p>
          <a:p>
            <a:pPr>
              <a:buFontTx/>
              <a:buNone/>
              <a:defRPr/>
            </a:pPr>
            <a:endParaRPr lang="en-US" altLang="en-US" dirty="0"/>
          </a:p>
        </p:txBody>
      </p:sp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865C76F1-9BDB-4CA6-B0D0-0DEFD044E7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9F285F1-772B-40D0-B022-299332057A37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10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133FF85-16A7-46C6-9162-2762BD7EF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16DF344-0038-47C7-BC26-BFEE31822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981075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Precipitation</a:t>
            </a:r>
            <a:endParaRPr lang="en-US" altLang="en-US"/>
          </a:p>
        </p:txBody>
      </p:sp>
      <p:pic>
        <p:nvPicPr>
          <p:cNvPr id="13316" name="图片 2">
            <a:extLst>
              <a:ext uri="{FF2B5EF4-FFF2-40B4-BE49-F238E27FC236}">
                <a16:creationId xmlns:a16="http://schemas.microsoft.com/office/drawing/2014/main" id="{C06D9160-1D12-4041-AD28-A5D3757C0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484313"/>
            <a:ext cx="780573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B2C86D7-A67B-4879-8CEC-E5D47F64B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4076700"/>
            <a:ext cx="7989888" cy="5378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de-DE" altLang="en-US" kern="0" dirty="0" err="1"/>
              <a:t>Evapotranspiration</a:t>
            </a:r>
            <a:endParaRPr lang="en-US" altLang="en-US" kern="0" dirty="0"/>
          </a:p>
        </p:txBody>
      </p:sp>
      <p:pic>
        <p:nvPicPr>
          <p:cNvPr id="13318" name="图片 2" descr="表格&#10;&#10;描述已自动生成">
            <a:extLst>
              <a:ext uri="{FF2B5EF4-FFF2-40B4-BE49-F238E27FC236}">
                <a16:creationId xmlns:a16="http://schemas.microsoft.com/office/drawing/2014/main" id="{317290EC-3783-4699-87C6-1F9392952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4563269"/>
            <a:ext cx="78057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灯片编号占位符 1">
            <a:extLst>
              <a:ext uri="{FF2B5EF4-FFF2-40B4-BE49-F238E27FC236}">
                <a16:creationId xmlns:a16="http://schemas.microsoft.com/office/drawing/2014/main" id="{F4D17AEA-3CA6-48D3-BA1E-D9C1D5AC53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036B2A-1672-42F2-9D99-A55E62F47BD0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B5CB3ED-93B1-4BC2-9E4F-D576A1053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1FBC438-10D4-4454-95C3-266A625291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52513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Runoff</a:t>
            </a:r>
            <a:endParaRPr lang="en-US" altLang="en-US"/>
          </a:p>
        </p:txBody>
      </p:sp>
      <p:pic>
        <p:nvPicPr>
          <p:cNvPr id="14340" name="图片 2">
            <a:extLst>
              <a:ext uri="{FF2B5EF4-FFF2-40B4-BE49-F238E27FC236}">
                <a16:creationId xmlns:a16="http://schemas.microsoft.com/office/drawing/2014/main" id="{E8CDBCC8-2A71-489E-855F-66FA9B33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557338"/>
            <a:ext cx="7062787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灯片编号占位符 1">
            <a:extLst>
              <a:ext uri="{FF2B5EF4-FFF2-40B4-BE49-F238E27FC236}">
                <a16:creationId xmlns:a16="http://schemas.microsoft.com/office/drawing/2014/main" id="{7BB61AA1-D0BA-4475-A07C-9EE36D7E00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53223A8-1F51-4D7A-98DD-D125FE7F352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12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384AAB-F100-4A5C-9887-62240AEE8762}"/>
              </a:ext>
            </a:extLst>
          </p:cNvPr>
          <p:cNvSpPr txBox="1"/>
          <p:nvPr/>
        </p:nvSpPr>
        <p:spPr>
          <a:xfrm>
            <a:off x="717206" y="4941168"/>
            <a:ext cx="29482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In-situ: GRDC</a:t>
            </a:r>
          </a:p>
          <a:p>
            <a:r>
              <a:rPr lang="en-US" altLang="zh-CN" sz="2800" dirty="0"/>
              <a:t>From 1954 to 2010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E2337F1-CCCF-4E59-AC75-9C8CF994A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A91A6D0-8242-44E2-B64E-261536954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Runoff Datasets Quality</a:t>
            </a:r>
            <a:endParaRPr lang="en-US" altLang="en-US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BC9E37D-0B02-4B55-BF96-C22838BCCAE4}"/>
              </a:ext>
            </a:extLst>
          </p:cNvPr>
          <p:cNvGraphicFramePr>
            <a:graphicFrameLocks noGrp="1"/>
          </p:cNvGraphicFramePr>
          <p:nvPr/>
        </p:nvGraphicFramePr>
        <p:xfrm>
          <a:off x="1633538" y="1447800"/>
          <a:ext cx="6096000" cy="445770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Data Centre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RMSE (mm/month)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ERA5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8.18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HTESSEL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10.40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LISFLOOD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11.92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ORCHIDEE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10.24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PCRGLOBWB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9.48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GLDAS CLSM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13.68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GLDAS NOAH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17.01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GLDAS VIC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25.95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SURFEX-TRIP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22.05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W3RA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16.47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WaterGAP3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6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2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rgbClr val="4D4D4D"/>
                          </a:solidFill>
                          <a:latin typeface="Univers" panose="020B0503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Univers" panose="020B0503020202020204" pitchFamily="34" charset="0"/>
                          <a:ea typeface="宋体" panose="02010600030101010101" pitchFamily="2" charset="-122"/>
                        </a:rPr>
                        <a:t>11.03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Univers" panose="020B0503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405" name="灯片编号占位符 2">
            <a:extLst>
              <a:ext uri="{FF2B5EF4-FFF2-40B4-BE49-F238E27FC236}">
                <a16:creationId xmlns:a16="http://schemas.microsoft.com/office/drawing/2014/main" id="{7E553B32-79C0-437B-A4D4-C0AD407662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3C1EE08-7607-4CC9-B8CD-C08BF879B7B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13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22FA33B-8945-427B-883A-CBDC291E3B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DF1970C-C5C6-4D61-B6CD-7324C192D2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685800" y="981075"/>
            <a:ext cx="7989888" cy="5378450"/>
          </a:xfrm>
          <a:blipFill>
            <a:blip r:embed="rId2"/>
            <a:stretch>
              <a:fillRect t="-794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16388" name="图片 3">
            <a:extLst>
              <a:ext uri="{FF2B5EF4-FFF2-40B4-BE49-F238E27FC236}">
                <a16:creationId xmlns:a16="http://schemas.microsoft.com/office/drawing/2014/main" id="{B2747FC1-CB70-4A12-B632-9622BE20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485900"/>
            <a:ext cx="61976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5">
            <a:extLst>
              <a:ext uri="{FF2B5EF4-FFF2-40B4-BE49-F238E27FC236}">
                <a16:creationId xmlns:a16="http://schemas.microsoft.com/office/drawing/2014/main" id="{9E1B2BAD-1D28-40B3-AAB3-7148E931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3087688"/>
            <a:ext cx="657542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7">
            <a:extLst>
              <a:ext uri="{FF2B5EF4-FFF2-40B4-BE49-F238E27FC236}">
                <a16:creationId xmlns:a16="http://schemas.microsoft.com/office/drawing/2014/main" id="{A89EFFE6-6E2F-4A7C-BF34-F260E37D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4449763"/>
            <a:ext cx="6586538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文本框 1">
            <a:extLst>
              <a:ext uri="{FF2B5EF4-FFF2-40B4-BE49-F238E27FC236}">
                <a16:creationId xmlns:a16="http://schemas.microsoft.com/office/drawing/2014/main" id="{5BAA3F14-0066-453A-A64A-E504F195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413" y="6154738"/>
            <a:ext cx="58086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Christof Lorenz, Harald Kunstmann, Balaji Devaraju, Mohammad J Tourian, Nico Sneeuw, and Johannes Riegger. Large-scale runoff from landmasses: a global assessment XIV Bibliography of the closure of the hydrological and atmospheric water balances. Journal of Hydrometeorology, 15(6):2111–2139, 2014.</a:t>
            </a:r>
            <a:endParaRPr lang="zh-CN" altLang="en-US" sz="11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2" name="灯片编号占位符 1">
            <a:extLst>
              <a:ext uri="{FF2B5EF4-FFF2-40B4-BE49-F238E27FC236}">
                <a16:creationId xmlns:a16="http://schemas.microsoft.com/office/drawing/2014/main" id="{FBA4810E-996F-450C-A35A-AB149DC167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3181C9-0E62-4422-A912-AFB54031CD33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14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16393" name="文本框 2">
            <a:extLst>
              <a:ext uri="{FF2B5EF4-FFF2-40B4-BE49-F238E27FC236}">
                <a16:creationId xmlns:a16="http://schemas.microsoft.com/office/drawing/2014/main" id="{EE537F67-87B2-4312-8F86-CF88FE153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5722938"/>
            <a:ext cx="5184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Choose of different datasets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8F5CAA-1AA4-4326-BF25-479141B9362D}"/>
              </a:ext>
            </a:extLst>
          </p:cNvPr>
          <p:cNvCxnSpPr/>
          <p:nvPr/>
        </p:nvCxnSpPr>
        <p:spPr>
          <a:xfrm>
            <a:off x="1979613" y="6021388"/>
            <a:ext cx="2952750" cy="0"/>
          </a:xfrm>
          <a:prstGeom prst="straightConnector1">
            <a:avLst/>
          </a:prstGeom>
          <a:ln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D66A47F-B1C5-4949-88C3-8713BD9C4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Data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A384BB3-E93C-4408-831B-EC1DF4605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0805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 dirty="0" err="1"/>
              <a:t>Satellite</a:t>
            </a:r>
            <a:r>
              <a:rPr lang="de-DE" altLang="en-US" dirty="0"/>
              <a:t> </a:t>
            </a:r>
            <a:r>
              <a:rPr lang="de-DE" altLang="en-US" dirty="0" err="1"/>
              <a:t>Altimetry</a:t>
            </a:r>
            <a:endParaRPr lang="en-US" altLang="en-US" dirty="0"/>
          </a:p>
        </p:txBody>
      </p:sp>
      <p:pic>
        <p:nvPicPr>
          <p:cNvPr id="17412" name="图片 3">
            <a:extLst>
              <a:ext uri="{FF2B5EF4-FFF2-40B4-BE49-F238E27FC236}">
                <a16:creationId xmlns:a16="http://schemas.microsoft.com/office/drawing/2014/main" id="{918FD4F6-894B-4D88-AC74-F7B66FE4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1423988"/>
            <a:ext cx="1890712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本框 4">
            <a:extLst>
              <a:ext uri="{FF2B5EF4-FFF2-40B4-BE49-F238E27FC236}">
                <a16:creationId xmlns:a16="http://schemas.microsoft.com/office/drawing/2014/main" id="{199F097B-C861-4DF4-83E7-030CBCD93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755900"/>
            <a:ext cx="198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8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https://www.esa.int/Applications/Observing_the_Earth/Envisat/ESA_declares_end_of_mission_for_Envisat</a:t>
            </a:r>
            <a:endParaRPr lang="zh-CN" altLang="en-US" sz="8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414" name="图片 8">
            <a:extLst>
              <a:ext uri="{FF2B5EF4-FFF2-40B4-BE49-F238E27FC236}">
                <a16:creationId xmlns:a16="http://schemas.microsoft.com/office/drawing/2014/main" id="{414988E7-0DF7-479A-B7E3-B21F7F11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14700"/>
            <a:ext cx="191293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11">
            <a:extLst>
              <a:ext uri="{FF2B5EF4-FFF2-40B4-BE49-F238E27FC236}">
                <a16:creationId xmlns:a16="http://schemas.microsoft.com/office/drawing/2014/main" id="{C828F4FD-84B7-4EEF-B911-C955B69DD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4751388"/>
            <a:ext cx="1981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8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https://earth.esa.int/web/eoportal/satellite-missions/s/saral</a:t>
            </a:r>
            <a:endParaRPr lang="zh-CN" altLang="en-US" sz="8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416" name="图片 10">
            <a:extLst>
              <a:ext uri="{FF2B5EF4-FFF2-40B4-BE49-F238E27FC236}">
                <a16:creationId xmlns:a16="http://schemas.microsoft.com/office/drawing/2014/main" id="{C6587AC0-3256-4D77-90A8-8884BA63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081588"/>
            <a:ext cx="19129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文本框 14">
            <a:extLst>
              <a:ext uri="{FF2B5EF4-FFF2-40B4-BE49-F238E27FC236}">
                <a16:creationId xmlns:a16="http://schemas.microsoft.com/office/drawing/2014/main" id="{765AC6B3-5DCA-42A6-9B49-78DC9C8A5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" y="6215063"/>
            <a:ext cx="1981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8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https://directory.eoportal.org/web/eoportal/satellite-missions/c-missions/copernicus-sentinel-3</a:t>
            </a:r>
            <a:endParaRPr lang="zh-CN" altLang="en-US" sz="8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8" name="文本框 12">
            <a:extLst>
              <a:ext uri="{FF2B5EF4-FFF2-40B4-BE49-F238E27FC236}">
                <a16:creationId xmlns:a16="http://schemas.microsoft.com/office/drawing/2014/main" id="{B78E5120-3DA1-43CA-B622-ECE533FCB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1425575"/>
            <a:ext cx="54721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Envisat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June of 2002 to October of 2010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9" name="文本框 16">
            <a:extLst>
              <a:ext uri="{FF2B5EF4-FFF2-40B4-BE49-F238E27FC236}">
                <a16:creationId xmlns:a16="http://schemas.microsoft.com/office/drawing/2014/main" id="{615ABBB8-9F0C-493D-B799-4F768C465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429000"/>
            <a:ext cx="54721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SARAL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February of 2013 to March of 2016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0" name="文本框 17">
            <a:extLst>
              <a:ext uri="{FF2B5EF4-FFF2-40B4-BE49-F238E27FC236}">
                <a16:creationId xmlns:a16="http://schemas.microsoft.com/office/drawing/2014/main" id="{42642C0D-2C54-4E45-8454-F84C8BF0D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3" y="5081588"/>
            <a:ext cx="54737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de-DE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entinel-3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Since February of 2016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1" name="灯片编号占位符 1">
            <a:extLst>
              <a:ext uri="{FF2B5EF4-FFF2-40B4-BE49-F238E27FC236}">
                <a16:creationId xmlns:a16="http://schemas.microsoft.com/office/drawing/2014/main" id="{EF60CD04-70C6-4EBF-83A9-24F2B8121B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8622E4-18F6-4FDA-8BCD-94735FA8EA78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15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A9C21FC-F079-4BFE-8E87-DF9226772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Methods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810242-64A5-4D3C-A010-B1D0B89DC6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85800" y="1052736"/>
            <a:ext cx="7772400" cy="4648200"/>
          </a:xfrm>
          <a:blipFill>
            <a:blip r:embed="rId2"/>
            <a:stretch>
              <a:fillRect l="-863" t="-78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18436" name="灯片编号占位符 2">
            <a:extLst>
              <a:ext uri="{FF2B5EF4-FFF2-40B4-BE49-F238E27FC236}">
                <a16:creationId xmlns:a16="http://schemas.microsoft.com/office/drawing/2014/main" id="{B4F1112C-E0B5-464E-8EE2-66F1EDF9E1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81B2F17-B064-4DCA-8EE6-1B0908AED950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16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2F95062-73F0-44DB-BBA6-33871B88B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Methods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700147-3CDC-44D2-92DF-EAF49D304A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85800" y="1052736"/>
            <a:ext cx="7772400" cy="4648200"/>
          </a:xfrm>
          <a:blipFill>
            <a:blip r:embed="rId2"/>
            <a:stretch>
              <a:fillRect l="-47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0244015F-6176-4541-AF3D-93FDE6233AFD}"/>
              </a:ext>
            </a:extLst>
          </p:cNvPr>
          <p:cNvSpPr/>
          <p:nvPr/>
        </p:nvSpPr>
        <p:spPr>
          <a:xfrm>
            <a:off x="5580063" y="2708275"/>
            <a:ext cx="86360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22681FCD-2207-403B-8436-9B4142813914}"/>
              </a:ext>
            </a:extLst>
          </p:cNvPr>
          <p:cNvSpPr/>
          <p:nvPr/>
        </p:nvSpPr>
        <p:spPr>
          <a:xfrm>
            <a:off x="900113" y="4508500"/>
            <a:ext cx="86360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2" name="文本框 5">
            <a:extLst>
              <a:ext uri="{FF2B5EF4-FFF2-40B4-BE49-F238E27FC236}">
                <a16:creationId xmlns:a16="http://schemas.microsoft.com/office/drawing/2014/main" id="{DCD37692-E5D4-4455-AC5B-A6F7FDA25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638425"/>
            <a:ext cx="969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zh-CN" sz="16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movmean</a:t>
            </a:r>
            <a:endParaRPr lang="zh-CN" altLang="en-US" sz="160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3" name="文本框 7">
            <a:extLst>
              <a:ext uri="{FF2B5EF4-FFF2-40B4-BE49-F238E27FC236}">
                <a16:creationId xmlns:a16="http://schemas.microsoft.com/office/drawing/2014/main" id="{2A26486A-D519-4DA2-B2D9-54DF01ADE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5" y="443865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zh-CN" sz="16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ischange</a:t>
            </a:r>
            <a:endParaRPr lang="zh-CN" altLang="en-US" sz="160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4" name="灯片编号占位符 3">
            <a:extLst>
              <a:ext uri="{FF2B5EF4-FFF2-40B4-BE49-F238E27FC236}">
                <a16:creationId xmlns:a16="http://schemas.microsoft.com/office/drawing/2014/main" id="{41B1E67C-664F-447B-9708-8BFF7069FE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0D6C39-1A9F-486A-8B07-AEEB903C65D4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17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C67B2A-C3C4-49F9-AB50-A4AB6B0FEA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Methods</a:t>
            </a:r>
          </a:p>
        </p:txBody>
      </p:sp>
      <p:pic>
        <p:nvPicPr>
          <p:cNvPr id="20483" name="图片 6">
            <a:extLst>
              <a:ext uri="{FF2B5EF4-FFF2-40B4-BE49-F238E27FC236}">
                <a16:creationId xmlns:a16="http://schemas.microsoft.com/office/drawing/2014/main" id="{101F40E1-48AE-4AAF-AD5B-E2CD4D34E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879600"/>
            <a:ext cx="742950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图片 8">
            <a:extLst>
              <a:ext uri="{FF2B5EF4-FFF2-40B4-BE49-F238E27FC236}">
                <a16:creationId xmlns:a16="http://schemas.microsoft.com/office/drawing/2014/main" id="{BA1F3367-98A6-489F-B785-D3D5AE00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4365625"/>
            <a:ext cx="719138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内容占位符 3">
            <a:extLst>
              <a:ext uri="{FF2B5EF4-FFF2-40B4-BE49-F238E27FC236}">
                <a16:creationId xmlns:a16="http://schemas.microsoft.com/office/drawing/2014/main" id="{34D0BE18-C4B9-4940-9B60-A0C3515198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8025" y="1946275"/>
            <a:ext cx="1860550" cy="1833563"/>
          </a:xfrm>
        </p:spPr>
      </p:pic>
      <p:pic>
        <p:nvPicPr>
          <p:cNvPr id="20486" name="图片 5">
            <a:extLst>
              <a:ext uri="{FF2B5EF4-FFF2-40B4-BE49-F238E27FC236}">
                <a16:creationId xmlns:a16="http://schemas.microsoft.com/office/drawing/2014/main" id="{3508353E-E0D8-419C-A08D-A6E65155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4365625"/>
            <a:ext cx="1844675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图片 9">
            <a:extLst>
              <a:ext uri="{FF2B5EF4-FFF2-40B4-BE49-F238E27FC236}">
                <a16:creationId xmlns:a16="http://schemas.microsoft.com/office/drawing/2014/main" id="{ADC28B0F-DCC8-4AB4-B220-FA564024F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275013"/>
            <a:ext cx="1858962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文本框 10">
            <a:extLst>
              <a:ext uri="{FF2B5EF4-FFF2-40B4-BE49-F238E27FC236}">
                <a16:creationId xmlns:a16="http://schemas.microsoft.com/office/drawing/2014/main" id="{A7B121D2-5CD9-48A2-AB9D-FA5E15159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738563"/>
            <a:ext cx="186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Runoff time series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9" name="文本框 17">
            <a:extLst>
              <a:ext uri="{FF2B5EF4-FFF2-40B4-BE49-F238E27FC236}">
                <a16:creationId xmlns:a16="http://schemas.microsoft.com/office/drawing/2014/main" id="{B7147137-1C8F-4338-94E2-E016F545C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6291263"/>
            <a:ext cx="2116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Water level time series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89F9018-A62F-4B36-AC17-4820D2668E02}"/>
              </a:ext>
            </a:extLst>
          </p:cNvPr>
          <p:cNvSpPr/>
          <p:nvPr/>
        </p:nvSpPr>
        <p:spPr>
          <a:xfrm>
            <a:off x="2092325" y="2620963"/>
            <a:ext cx="979488" cy="484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6048BE7-1874-4C0A-A8D4-63CE8E435C3B}"/>
              </a:ext>
            </a:extLst>
          </p:cNvPr>
          <p:cNvSpPr/>
          <p:nvPr/>
        </p:nvSpPr>
        <p:spPr>
          <a:xfrm>
            <a:off x="2092325" y="5040313"/>
            <a:ext cx="979488" cy="484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3AF97B3-9DA4-4328-8C50-EDFAEA81DC81}"/>
              </a:ext>
            </a:extLst>
          </p:cNvPr>
          <p:cNvSpPr/>
          <p:nvPr/>
        </p:nvSpPr>
        <p:spPr>
          <a:xfrm>
            <a:off x="5422900" y="3833813"/>
            <a:ext cx="979488" cy="484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3" name="文本框 12">
            <a:extLst>
              <a:ext uri="{FF2B5EF4-FFF2-40B4-BE49-F238E27FC236}">
                <a16:creationId xmlns:a16="http://schemas.microsoft.com/office/drawing/2014/main" id="{56FA23BE-835E-4927-972D-5B28F775A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949325"/>
            <a:ext cx="548322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provided by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M. J. Tourian, N. Sneeuw, and A. Bárdossy . A quantile function approach to discharge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estimation from satellite altimetry (ENVISAT). Water Resources Research, 49(7):4174–4186,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jul 2013.</a:t>
            </a:r>
            <a:endParaRPr lang="zh-CN" altLang="en-US" sz="11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4" name="灯片编号占位符 1">
            <a:extLst>
              <a:ext uri="{FF2B5EF4-FFF2-40B4-BE49-F238E27FC236}">
                <a16:creationId xmlns:a16="http://schemas.microsoft.com/office/drawing/2014/main" id="{65F0A489-FC04-4ED9-8536-9057A3DED2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D32333B-8C7B-4DE8-A154-39D8FC6DF080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18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F6BD0D4-7C31-4EB0-944B-11D47CD2A3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Methods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14C4103-E83C-4B3E-8186-99875C181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03325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Virtual Station Chosen:</a:t>
            </a:r>
          </a:p>
          <a:p>
            <a:pPr>
              <a:buFontTx/>
              <a:buNone/>
            </a:pPr>
            <a:r>
              <a:rPr lang="en-US" altLang="en-US"/>
              <a:t>Near Salekhard</a:t>
            </a:r>
          </a:p>
        </p:txBody>
      </p:sp>
      <p:pic>
        <p:nvPicPr>
          <p:cNvPr id="21508" name="图片 2">
            <a:extLst>
              <a:ext uri="{FF2B5EF4-FFF2-40B4-BE49-F238E27FC236}">
                <a16:creationId xmlns:a16="http://schemas.microsoft.com/office/drawing/2014/main" id="{B4E03579-D40F-4F58-AB44-3D3D6B14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3868738"/>
            <a:ext cx="2374900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图片 3">
            <a:extLst>
              <a:ext uri="{FF2B5EF4-FFF2-40B4-BE49-F238E27FC236}">
                <a16:creationId xmlns:a16="http://schemas.microsoft.com/office/drawing/2014/main" id="{77978F19-1215-4717-943C-904D7E28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868738"/>
            <a:ext cx="2414588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图片 3">
            <a:extLst>
              <a:ext uri="{FF2B5EF4-FFF2-40B4-BE49-F238E27FC236}">
                <a16:creationId xmlns:a16="http://schemas.microsoft.com/office/drawing/2014/main" id="{E0E9A8DC-B1F4-4242-9D92-476F3A45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3892550"/>
            <a:ext cx="2414587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图片 3">
            <a:extLst>
              <a:ext uri="{FF2B5EF4-FFF2-40B4-BE49-F238E27FC236}">
                <a16:creationId xmlns:a16="http://schemas.microsoft.com/office/drawing/2014/main" id="{E2DAC419-A359-45B8-9DF6-CC89D77E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4176713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灯片编号占位符 1">
            <a:extLst>
              <a:ext uri="{FF2B5EF4-FFF2-40B4-BE49-F238E27FC236}">
                <a16:creationId xmlns:a16="http://schemas.microsoft.com/office/drawing/2014/main" id="{E42FD700-5945-4CFD-9667-9240D08E47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6E6DD1-75F0-497D-BDFB-DD6590D01A3F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19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21513" name="文本框 2">
            <a:extLst>
              <a:ext uri="{FF2B5EF4-FFF2-40B4-BE49-F238E27FC236}">
                <a16:creationId xmlns:a16="http://schemas.microsoft.com/office/drawing/2014/main" id="{BD1E1511-117E-4F5E-98EC-939E275B8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4138" y="5765800"/>
            <a:ext cx="1416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Envisat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14" name="文本框 9">
            <a:extLst>
              <a:ext uri="{FF2B5EF4-FFF2-40B4-BE49-F238E27FC236}">
                <a16:creationId xmlns:a16="http://schemas.microsoft.com/office/drawing/2014/main" id="{2F18406F-6745-4481-8AFE-736E9C301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188" y="5805488"/>
            <a:ext cx="1528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Sentinel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15" name="文本框 10">
            <a:extLst>
              <a:ext uri="{FF2B5EF4-FFF2-40B4-BE49-F238E27FC236}">
                <a16:creationId xmlns:a16="http://schemas.microsoft.com/office/drawing/2014/main" id="{D00D3565-4ACE-4E4B-9B3C-EA6C41C52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8" y="5807075"/>
            <a:ext cx="15287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SARAL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7630727-D9AD-49DA-AEA7-DA7AFC70A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O</a:t>
            </a:r>
            <a:r>
              <a:rPr lang="en-US" altLang="zh-CN" sz="2800">
                <a:ea typeface="宋体" panose="02010600030101010101" pitchFamily="2" charset="-122"/>
              </a:rPr>
              <a:t>utline</a:t>
            </a:r>
            <a:endParaRPr lang="en-US" altLang="en-US" sz="280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8FC2D6B-2207-4115-97A0-E339685A2D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r>
              <a:rPr lang="en-US" altLang="en-US"/>
              <a:t>Introduction</a:t>
            </a:r>
          </a:p>
          <a:p>
            <a:r>
              <a:rPr lang="en-US" altLang="en-US"/>
              <a:t>Motivation</a:t>
            </a:r>
          </a:p>
          <a:p>
            <a:r>
              <a:rPr lang="en-US" altLang="en-US"/>
              <a:t>Study Area</a:t>
            </a:r>
          </a:p>
          <a:p>
            <a:r>
              <a:rPr lang="en-US" altLang="en-US"/>
              <a:t>Data </a:t>
            </a:r>
          </a:p>
          <a:p>
            <a:r>
              <a:rPr lang="en-US" altLang="en-US"/>
              <a:t>Method</a:t>
            </a:r>
          </a:p>
          <a:p>
            <a:r>
              <a:rPr lang="en-US" altLang="en-US"/>
              <a:t>Results</a:t>
            </a:r>
          </a:p>
          <a:p>
            <a:r>
              <a:rPr lang="en-US" altLang="en-US"/>
              <a:t>Conclusion and Outlook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4100" name="灯片编号占位符 1">
            <a:extLst>
              <a:ext uri="{FF2B5EF4-FFF2-40B4-BE49-F238E27FC236}">
                <a16:creationId xmlns:a16="http://schemas.microsoft.com/office/drawing/2014/main" id="{1103F13B-AA4F-4E3D-B9C8-2D6CF4BF66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DD53DA-DCC7-4C7B-9DDA-4B55B103AAA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666520EC-6416-4620-A792-744B5C439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2532" name="图片 6">
            <a:extLst>
              <a:ext uri="{FF2B5EF4-FFF2-40B4-BE49-F238E27FC236}">
                <a16:creationId xmlns:a16="http://schemas.microsoft.com/office/drawing/2014/main" id="{3EBDE74D-DBB7-4465-AC0D-28B7B7EB4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65" y="3554686"/>
            <a:ext cx="6941269" cy="2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灯片编号占位符 1">
            <a:extLst>
              <a:ext uri="{FF2B5EF4-FFF2-40B4-BE49-F238E27FC236}">
                <a16:creationId xmlns:a16="http://schemas.microsoft.com/office/drawing/2014/main" id="{20D3F648-414B-4F45-AB27-A646603887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3A78EB-BE83-4EA1-91EC-5C5567FF5685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20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1456473-CB3C-415C-BE98-5C8B6A661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57" y="1115742"/>
            <a:ext cx="6805483" cy="228733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BF889166-80B0-46F7-8430-6C03F4CD7F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3555" name="内容占位符 4">
            <a:extLst>
              <a:ext uri="{FF2B5EF4-FFF2-40B4-BE49-F238E27FC236}">
                <a16:creationId xmlns:a16="http://schemas.microsoft.com/office/drawing/2014/main" id="{A72BC1A8-0AE0-4EA3-9F32-F605C1FFB6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649" y="1062950"/>
            <a:ext cx="6984702" cy="2365326"/>
          </a:xfrm>
        </p:spPr>
      </p:pic>
      <p:pic>
        <p:nvPicPr>
          <p:cNvPr id="23556" name="图片 6">
            <a:extLst>
              <a:ext uri="{FF2B5EF4-FFF2-40B4-BE49-F238E27FC236}">
                <a16:creationId xmlns:a16="http://schemas.microsoft.com/office/drawing/2014/main" id="{83F315C3-3D42-41B9-B3C0-5D83460A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49" y="3461168"/>
            <a:ext cx="6984702" cy="242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灯片编号占位符 1">
            <a:extLst>
              <a:ext uri="{FF2B5EF4-FFF2-40B4-BE49-F238E27FC236}">
                <a16:creationId xmlns:a16="http://schemas.microsoft.com/office/drawing/2014/main" id="{7E70718B-225D-4C60-A698-D457A719E5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DAA057-1F07-42F4-B49D-CF75BB72FB1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4425E3E6-3DE1-4450-9DD1-C9A8D36190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4579" name="内容占位符 4">
            <a:extLst>
              <a:ext uri="{FF2B5EF4-FFF2-40B4-BE49-F238E27FC236}">
                <a16:creationId xmlns:a16="http://schemas.microsoft.com/office/drawing/2014/main" id="{4B51C200-8F65-44B5-AB7C-DC21D72524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2820988"/>
            <a:ext cx="7772400" cy="2273300"/>
          </a:xfrm>
        </p:spPr>
      </p:pic>
      <p:sp>
        <p:nvSpPr>
          <p:cNvPr id="24580" name="文本框 5">
            <a:extLst>
              <a:ext uri="{FF2B5EF4-FFF2-40B4-BE49-F238E27FC236}">
                <a16:creationId xmlns:a16="http://schemas.microsoft.com/office/drawing/2014/main" id="{7330F3F1-DD43-440E-84D2-DB4BA7805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00175"/>
            <a:ext cx="4910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Spatial TWS change of Ob river basin in each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period using mascon CSR RL06 solution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1" name="灯片编号占位符 1">
            <a:extLst>
              <a:ext uri="{FF2B5EF4-FFF2-40B4-BE49-F238E27FC236}">
                <a16:creationId xmlns:a16="http://schemas.microsoft.com/office/drawing/2014/main" id="{C75120F4-7FC2-4354-9E02-71F3DD8109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D9E17A5-7712-4B77-A9D8-483E186BAFD2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22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C0AFC1E9-9342-4E99-AD38-8BCAB9F33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5603" name="内容占位符 4">
            <a:extLst>
              <a:ext uri="{FF2B5EF4-FFF2-40B4-BE49-F238E27FC236}">
                <a16:creationId xmlns:a16="http://schemas.microsoft.com/office/drawing/2014/main" id="{49957A7A-1BEF-47A5-A08F-9463C74F4C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1052513"/>
            <a:ext cx="5184775" cy="4476750"/>
          </a:xfrm>
        </p:spPr>
      </p:pic>
      <p:sp>
        <p:nvSpPr>
          <p:cNvPr id="25604" name="文本框 7">
            <a:extLst>
              <a:ext uri="{FF2B5EF4-FFF2-40B4-BE49-F238E27FC236}">
                <a16:creationId xmlns:a16="http://schemas.microsoft.com/office/drawing/2014/main" id="{3BF6CD3B-1277-4857-9CB1-F5C4ECDC7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5732463"/>
            <a:ext cx="43926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spatial change of precipitation in Ob river basin using different datasets in June of 2003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5" name="灯片编号占位符 1">
            <a:extLst>
              <a:ext uri="{FF2B5EF4-FFF2-40B4-BE49-F238E27FC236}">
                <a16:creationId xmlns:a16="http://schemas.microsoft.com/office/drawing/2014/main" id="{ED066FAB-478E-43E9-BC84-E7C6DCD319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17F230-8550-4810-960E-701206D09EB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23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2D4794D-5AF4-45F0-8086-46102C879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Results</a:t>
            </a:r>
            <a:endParaRPr lang="en-US" altLang="en-US" sz="280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E66D21F-3EFC-4472-B65E-B51AEAC80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836613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Precipitation</a:t>
            </a:r>
            <a:endParaRPr lang="en-US" altLang="en-US"/>
          </a:p>
        </p:txBody>
      </p:sp>
      <p:pic>
        <p:nvPicPr>
          <p:cNvPr id="26628" name="图片 3">
            <a:extLst>
              <a:ext uri="{FF2B5EF4-FFF2-40B4-BE49-F238E27FC236}">
                <a16:creationId xmlns:a16="http://schemas.microsoft.com/office/drawing/2014/main" id="{4A1F0BBF-5D46-4430-A17C-4851F9CA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355725"/>
            <a:ext cx="6861894" cy="236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图片 5">
            <a:extLst>
              <a:ext uri="{FF2B5EF4-FFF2-40B4-BE49-F238E27FC236}">
                <a16:creationId xmlns:a16="http://schemas.microsoft.com/office/drawing/2014/main" id="{D39E0508-DCC0-41FA-9484-1ACCC565D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727763"/>
            <a:ext cx="6861894" cy="234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灯片编号占位符 1">
            <a:extLst>
              <a:ext uri="{FF2B5EF4-FFF2-40B4-BE49-F238E27FC236}">
                <a16:creationId xmlns:a16="http://schemas.microsoft.com/office/drawing/2014/main" id="{43D32909-EA06-4F7F-9535-A0CCEEF89D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5C21EDE-AAAC-4792-B62F-49804154F31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24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35D19F9E-499A-4D8D-BDF8-B8AC41A0D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7651" name="图片 6">
            <a:extLst>
              <a:ext uri="{FF2B5EF4-FFF2-40B4-BE49-F238E27FC236}">
                <a16:creationId xmlns:a16="http://schemas.microsoft.com/office/drawing/2014/main" id="{305714B3-A32A-40AC-B3C3-EE7AD13D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157288"/>
            <a:ext cx="5256213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本框 8">
            <a:extLst>
              <a:ext uri="{FF2B5EF4-FFF2-40B4-BE49-F238E27FC236}">
                <a16:creationId xmlns:a16="http://schemas.microsoft.com/office/drawing/2014/main" id="{059722BD-43BA-40A8-A9B1-85A1FF260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848350"/>
            <a:ext cx="50403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spatial change of evapotranspiration in Ob river basin using different datasets in June of 2003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3" name="灯片编号占位符 1">
            <a:extLst>
              <a:ext uri="{FF2B5EF4-FFF2-40B4-BE49-F238E27FC236}">
                <a16:creationId xmlns:a16="http://schemas.microsoft.com/office/drawing/2014/main" id="{C1F52F28-AACE-409C-9F89-18D3F93CFC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A5F2701-08ED-40F8-9908-F5507F6CA154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25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A78F6B1-70A1-4039-8E65-0C7537A0B7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Results</a:t>
            </a:r>
            <a:endParaRPr lang="en-US" altLang="en-US" sz="280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619C607-E8C9-464B-A151-D30923594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836613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E</a:t>
            </a:r>
            <a:r>
              <a:rPr lang="en-US" altLang="zh-CN">
                <a:ea typeface="宋体" panose="02010600030101010101" pitchFamily="2" charset="-122"/>
              </a:rPr>
              <a:t>vapotranspiration</a:t>
            </a:r>
            <a:endParaRPr lang="en-US" altLang="en-US"/>
          </a:p>
        </p:txBody>
      </p:sp>
      <p:pic>
        <p:nvPicPr>
          <p:cNvPr id="28676" name="图片 4">
            <a:extLst>
              <a:ext uri="{FF2B5EF4-FFF2-40B4-BE49-F238E27FC236}">
                <a16:creationId xmlns:a16="http://schemas.microsoft.com/office/drawing/2014/main" id="{B0B48EA3-9347-4A97-BF80-C17468E5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3678247"/>
            <a:ext cx="6967810" cy="238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7">
            <a:extLst>
              <a:ext uri="{FF2B5EF4-FFF2-40B4-BE49-F238E27FC236}">
                <a16:creationId xmlns:a16="http://schemas.microsoft.com/office/drawing/2014/main" id="{B0219072-4BD7-4490-8875-4FA795765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244601"/>
            <a:ext cx="6967810" cy="240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灯片编号占位符 1">
            <a:extLst>
              <a:ext uri="{FF2B5EF4-FFF2-40B4-BE49-F238E27FC236}">
                <a16:creationId xmlns:a16="http://schemas.microsoft.com/office/drawing/2014/main" id="{7FFB65E3-F400-4048-9C67-BA9031A88F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79B15D0-D677-49DA-98D1-AF26A0BD2D70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26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A619050-8B24-4B74-9E6C-D8D95030C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Results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D1793DA-19AD-4B91-9B1B-8DFE3B2C1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en-US"/>
              <a:t>Runoff</a:t>
            </a:r>
            <a:endParaRPr lang="en-US" altLang="en-US"/>
          </a:p>
        </p:txBody>
      </p:sp>
      <p:pic>
        <p:nvPicPr>
          <p:cNvPr id="29700" name="图片 3">
            <a:extLst>
              <a:ext uri="{FF2B5EF4-FFF2-40B4-BE49-F238E27FC236}">
                <a16:creationId xmlns:a16="http://schemas.microsoft.com/office/drawing/2014/main" id="{4FCD6E43-59C6-4D16-89D8-F21D8100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32" y="3639480"/>
            <a:ext cx="5055570" cy="22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文本框 5">
            <a:extLst>
              <a:ext uri="{FF2B5EF4-FFF2-40B4-BE49-F238E27FC236}">
                <a16:creationId xmlns:a16="http://schemas.microsoft.com/office/drawing/2014/main" id="{5F37F029-B3D3-4934-BFA9-AF642153D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6051748"/>
            <a:ext cx="53765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Runoff estimated from Envisat, SARAL and Sentinel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2" name="灯片编号占位符 1">
            <a:extLst>
              <a:ext uri="{FF2B5EF4-FFF2-40B4-BE49-F238E27FC236}">
                <a16:creationId xmlns:a16="http://schemas.microsoft.com/office/drawing/2014/main" id="{6ECB738D-257E-484A-B198-805C02CDDC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541D3D-E83E-4267-B9CE-EEB080C34981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27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839E5-E07B-4000-BB74-14B8842DE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554567"/>
            <a:ext cx="4968552" cy="18981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59FE7E9F-1F43-4989-84DC-039BF1559E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0723" name="内容占位符 4">
            <a:extLst>
              <a:ext uri="{FF2B5EF4-FFF2-40B4-BE49-F238E27FC236}">
                <a16:creationId xmlns:a16="http://schemas.microsoft.com/office/drawing/2014/main" id="{FCBD01D3-8D6A-443A-BFB3-E69922FDD1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5188" y="1169988"/>
            <a:ext cx="7480702" cy="2547044"/>
          </a:xfrm>
        </p:spPr>
      </p:pic>
      <p:pic>
        <p:nvPicPr>
          <p:cNvPr id="30724" name="图片 6">
            <a:extLst>
              <a:ext uri="{FF2B5EF4-FFF2-40B4-BE49-F238E27FC236}">
                <a16:creationId xmlns:a16="http://schemas.microsoft.com/office/drawing/2014/main" id="{5A29EB70-B96E-4E75-A0E2-95D5E2120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75365"/>
            <a:ext cx="7056834" cy="241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灯片编号占位符 1">
            <a:extLst>
              <a:ext uri="{FF2B5EF4-FFF2-40B4-BE49-F238E27FC236}">
                <a16:creationId xmlns:a16="http://schemas.microsoft.com/office/drawing/2014/main" id="{2AA245F6-8F19-4FB9-B445-89A450392B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98E11F5-C824-4EE9-B04D-3942AB203903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28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7521F533-488E-4776-BE11-C01D6A80A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1747" name="内容占位符 4">
            <a:extLst>
              <a:ext uri="{FF2B5EF4-FFF2-40B4-BE49-F238E27FC236}">
                <a16:creationId xmlns:a16="http://schemas.microsoft.com/office/drawing/2014/main" id="{A74AAD25-AE2B-45AF-B68D-5D1CE30500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9613" y="958851"/>
            <a:ext cx="7462787" cy="2559236"/>
          </a:xfrm>
        </p:spPr>
      </p:pic>
      <p:pic>
        <p:nvPicPr>
          <p:cNvPr id="31748" name="图片 8">
            <a:extLst>
              <a:ext uri="{FF2B5EF4-FFF2-40B4-BE49-F238E27FC236}">
                <a16:creationId xmlns:a16="http://schemas.microsoft.com/office/drawing/2014/main" id="{AE1FAE65-D7BF-4185-A246-21870F16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3771900"/>
            <a:ext cx="7388175" cy="255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灯片编号占位符 1">
            <a:extLst>
              <a:ext uri="{FF2B5EF4-FFF2-40B4-BE49-F238E27FC236}">
                <a16:creationId xmlns:a16="http://schemas.microsoft.com/office/drawing/2014/main" id="{B7E694FD-E8E5-4E0C-BEA6-8D517E8E8C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0168D8B-C2E6-404C-9F22-7AD2003122C1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29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642DEB3C-240E-4909-B8A2-48B2D68C0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</a:t>
            </a:r>
            <a:r>
              <a:rPr lang="de-DE" altLang="zh-CN">
                <a:ea typeface="宋体" panose="02010600030101010101" pitchFamily="2" charset="-122"/>
              </a:rPr>
              <a:t>ntroduction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123" name="内容占位符 2">
            <a:extLst>
              <a:ext uri="{FF2B5EF4-FFF2-40B4-BE49-F238E27FC236}">
                <a16:creationId xmlns:a16="http://schemas.microsoft.com/office/drawing/2014/main" id="{73D0DFBF-E243-4AB9-948D-6C51B41FF2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981075"/>
            <a:ext cx="5273675" cy="5278438"/>
          </a:xfrm>
        </p:spPr>
      </p:pic>
      <p:sp>
        <p:nvSpPr>
          <p:cNvPr id="5124" name="文本框 3">
            <a:extLst>
              <a:ext uri="{FF2B5EF4-FFF2-40B4-BE49-F238E27FC236}">
                <a16:creationId xmlns:a16="http://schemas.microsoft.com/office/drawing/2014/main" id="{915C7F45-0760-4A56-A746-32CCA1A08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1557338"/>
            <a:ext cx="2354262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71% of surface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98% in the oceans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1.6% in ice caps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0.4% is fresh on land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5" name="文本框 4">
            <a:extLst>
              <a:ext uri="{FF2B5EF4-FFF2-40B4-BE49-F238E27FC236}">
                <a16:creationId xmlns:a16="http://schemas.microsoft.com/office/drawing/2014/main" id="{DB20C6FE-6446-413E-885A-8E8C4D6B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283325"/>
            <a:ext cx="51847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8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https://en.wikipedia.org/wiki/Earth</a:t>
            </a:r>
            <a:endParaRPr lang="zh-CN" altLang="en-US" sz="18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6" name="灯片编号占位符 1">
            <a:extLst>
              <a:ext uri="{FF2B5EF4-FFF2-40B4-BE49-F238E27FC236}">
                <a16:creationId xmlns:a16="http://schemas.microsoft.com/office/drawing/2014/main" id="{8E4D0E94-97AC-4DED-91D4-208828BE7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D0A10ED-3AE5-4163-A166-BD1A2570B60D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3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E316413F-62FE-46A2-96C8-88F6D9754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Result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B7DE75C-61B8-4D41-AF26-9BB4F1EC9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609213"/>
              </p:ext>
            </p:extLst>
          </p:nvPr>
        </p:nvGraphicFramePr>
        <p:xfrm>
          <a:off x="1144996" y="1237530"/>
          <a:ext cx="7313204" cy="501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3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9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2003 to 2012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2013 to 2015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2016 to 2019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err="1"/>
                        <a:t>dS</a:t>
                      </a:r>
                      <a:r>
                        <a:rPr lang="en-US" altLang="zh-CN" sz="1400" dirty="0"/>
                        <a:t>/dt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313" t="-74118" r="-200627" b="-8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74118" r="-100627" b="-8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74118" r="-627" b="-8835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P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313" t="-174118" r="-200627" b="-7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174118" r="-100627" b="-7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174118" r="-627" b="-7835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ET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313" t="-274118" r="-200627" b="-6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274118" r="-100627" b="-6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274118" r="-627" b="-6835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R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313" t="-374118" r="-200627" b="-5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374118" r="-100627" b="-5835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374118" r="-627" b="-5835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92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Related to the first period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err="1"/>
                        <a:t>dS</a:t>
                      </a:r>
                      <a:r>
                        <a:rPr lang="en-US" altLang="zh-CN" sz="1400" dirty="0"/>
                        <a:t>/dt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545882" r="-100627" b="-4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545882" r="-627" b="-4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P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645882" r="-100627" b="-3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645882" r="-627" b="-3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ET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745882" r="-100627" b="-2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745882" r="-627" b="-2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R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845882" r="-100627" b="-1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845882" r="-627" b="-1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63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P-ET-R-</a:t>
                      </a:r>
                      <a:r>
                        <a:rPr lang="en-US" altLang="zh-CN" sz="1400" dirty="0" err="1"/>
                        <a:t>dS</a:t>
                      </a:r>
                      <a:r>
                        <a:rPr lang="en-US" altLang="zh-CN" sz="1400" dirty="0"/>
                        <a:t>/dt (mm/month)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200313" t="-945882" r="-100627" b="-117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0313" t="-945882" r="-627" b="-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2772" name="灯片编号占位符 1">
            <a:extLst>
              <a:ext uri="{FF2B5EF4-FFF2-40B4-BE49-F238E27FC236}">
                <a16:creationId xmlns:a16="http://schemas.microsoft.com/office/drawing/2014/main" id="{6486E6B1-E6C4-4436-A327-DBC5A53AC6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799A29C-D7A2-429C-A882-1BBC0D020F6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30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BBD2E45B-84B1-494E-A797-DE1B47BF4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Conclusion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04794C1C-7085-4EAD-9591-C72F22ACFB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Tendency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2003 to 2012 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2013 to 2015</a:t>
            </a:r>
          </a:p>
          <a:p>
            <a:pPr marL="457200" lvl="1" indent="0">
              <a:buFontTx/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	most increased precipitation remains in the area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2016 to 2019</a:t>
            </a:r>
          </a:p>
          <a:p>
            <a:pPr marL="457200" lvl="1" indent="0">
              <a:buFontTx/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	stronger evapotranspiration and runoff</a:t>
            </a:r>
          </a:p>
          <a:p>
            <a:pPr marL="0" indent="0">
              <a:buNone/>
              <a:defRPr/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Outlook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Spatial analyze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Groundwater recharge &amp; permafrost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A4F722BE-299F-4D91-A4B6-C6D72D9F6428}"/>
              </a:ext>
            </a:extLst>
          </p:cNvPr>
          <p:cNvSpPr/>
          <p:nvPr/>
        </p:nvSpPr>
        <p:spPr>
          <a:xfrm>
            <a:off x="3132138" y="2060575"/>
            <a:ext cx="287337" cy="2587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CA630E4-01B1-4D9E-BD31-DA24A8BC6AE7}"/>
              </a:ext>
            </a:extLst>
          </p:cNvPr>
          <p:cNvSpPr/>
          <p:nvPr/>
        </p:nvSpPr>
        <p:spPr>
          <a:xfrm>
            <a:off x="3132138" y="1712913"/>
            <a:ext cx="287337" cy="2587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C98DD98-1E7F-4103-8546-26A7FC3DFAB6}"/>
              </a:ext>
            </a:extLst>
          </p:cNvPr>
          <p:cNvSpPr/>
          <p:nvPr/>
        </p:nvSpPr>
        <p:spPr>
          <a:xfrm>
            <a:off x="3130550" y="2852738"/>
            <a:ext cx="287338" cy="25717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Univers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9" name="灯片编号占位符 1">
            <a:extLst>
              <a:ext uri="{FF2B5EF4-FFF2-40B4-BE49-F238E27FC236}">
                <a16:creationId xmlns:a16="http://schemas.microsoft.com/office/drawing/2014/main" id="{7304C443-6D57-4465-A109-33EA8A7A1F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4F1629-5852-482D-9B8D-2E761C9FB20F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31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>
            <a:extLst>
              <a:ext uri="{FF2B5EF4-FFF2-40B4-BE49-F238E27FC236}">
                <a16:creationId xmlns:a16="http://schemas.microsoft.com/office/drawing/2014/main" id="{C7AB1FB1-A8D9-4395-A27E-889CCD4E9A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95513" y="2852738"/>
            <a:ext cx="7772400" cy="46482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3600">
                <a:ea typeface="宋体" panose="02010600030101010101" pitchFamily="2" charset="-122"/>
              </a:rPr>
              <a:t>Thank you very much!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4820" name="灯片编号占位符 1">
            <a:extLst>
              <a:ext uri="{FF2B5EF4-FFF2-40B4-BE49-F238E27FC236}">
                <a16:creationId xmlns:a16="http://schemas.microsoft.com/office/drawing/2014/main" id="{1B2128C9-07D4-499C-83B9-577DDEE8E2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08E5D0E-8A9B-414E-A66C-7631BE6F5014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32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99AB7B8-75C8-4A96-94E1-25EA02750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Introduction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56E679D-F21B-40FE-B905-316EF7545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22350"/>
            <a:ext cx="3240088" cy="5616575"/>
          </a:xfrm>
        </p:spPr>
        <p:txBody>
          <a:bodyPr/>
          <a:lstStyle/>
          <a:p>
            <a:r>
              <a:rPr lang="en-US" altLang="en-US" dirty="0"/>
              <a:t>Total water storage</a:t>
            </a:r>
          </a:p>
          <a:p>
            <a:endParaRPr lang="en-US" altLang="en-US" dirty="0"/>
          </a:p>
          <a:p>
            <a:r>
              <a:rPr lang="en-US" altLang="en-US" dirty="0"/>
              <a:t>Hydrological Cycle</a:t>
            </a:r>
          </a:p>
          <a:p>
            <a:pPr lvl="1"/>
            <a:r>
              <a:rPr lang="en-US" altLang="en-US" dirty="0"/>
              <a:t>Precipitation</a:t>
            </a:r>
          </a:p>
          <a:p>
            <a:pPr lvl="1"/>
            <a:r>
              <a:rPr lang="en-US" altLang="en-US" dirty="0"/>
              <a:t>Evapotranspiration</a:t>
            </a:r>
          </a:p>
          <a:p>
            <a:pPr lvl="1"/>
            <a:r>
              <a:rPr lang="en-US" altLang="en-US" dirty="0"/>
              <a:t>Runoff</a:t>
            </a:r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6148" name="图片 2">
            <a:extLst>
              <a:ext uri="{FF2B5EF4-FFF2-40B4-BE49-F238E27FC236}">
                <a16:creationId xmlns:a16="http://schemas.microsoft.com/office/drawing/2014/main" id="{DA42AB64-E430-4C96-A0B9-25179BA7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8" y="1022350"/>
            <a:ext cx="475138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文本框 3">
            <a:extLst>
              <a:ext uri="{FF2B5EF4-FFF2-40B4-BE49-F238E27FC236}">
                <a16:creationId xmlns:a16="http://schemas.microsoft.com/office/drawing/2014/main" id="{18884705-C68F-46D2-9B1A-15CB7F78E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4403725"/>
            <a:ext cx="565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https://www.usgs.gov/special-topic/water-science-school/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science/water-cycle-adults-and-advanced-students</a:t>
            </a:r>
            <a:endParaRPr lang="zh-CN" altLang="en-US" sz="14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328996-2B9B-4F22-8ABF-B350131D000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75656" y="5373216"/>
            <a:ext cx="6192688" cy="535659"/>
          </a:xfrm>
          <a:prstGeom prst="rect">
            <a:avLst/>
          </a:prstGeom>
          <a:blipFill>
            <a:blip r:embed="rId4"/>
            <a:stretch>
              <a:fillRect l="-984" b="-681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151" name="灯片编号占位符 2">
            <a:extLst>
              <a:ext uri="{FF2B5EF4-FFF2-40B4-BE49-F238E27FC236}">
                <a16:creationId xmlns:a16="http://schemas.microsoft.com/office/drawing/2014/main" id="{DE0B2F95-BCE1-4802-BE64-F81578F3B2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89DD656-EEC7-4A08-B2B8-A43AB1787019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4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AD604E4-411B-4797-B6F0-A69347AE9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5AF08DB-743E-4A5A-A662-408D25B5B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908050"/>
            <a:ext cx="4752975" cy="5618163"/>
          </a:xfrm>
        </p:spPr>
        <p:txBody>
          <a:bodyPr/>
          <a:lstStyle/>
          <a:p>
            <a:r>
              <a:rPr lang="en-US" altLang="en-US"/>
              <a:t>GRACE and GRACE-FO</a:t>
            </a:r>
          </a:p>
        </p:txBody>
      </p:sp>
      <p:pic>
        <p:nvPicPr>
          <p:cNvPr id="7172" name="图片 2">
            <a:extLst>
              <a:ext uri="{FF2B5EF4-FFF2-40B4-BE49-F238E27FC236}">
                <a16:creationId xmlns:a16="http://schemas.microsoft.com/office/drawing/2014/main" id="{9B7EC5A6-82B9-4D2D-9FFE-BDE434DD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62075"/>
            <a:ext cx="46894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文本框 3">
            <a:extLst>
              <a:ext uri="{FF2B5EF4-FFF2-40B4-BE49-F238E27FC236}">
                <a16:creationId xmlns:a16="http://schemas.microsoft.com/office/drawing/2014/main" id="{4A8E6310-DDA9-4965-872F-D9D6B1877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6143625"/>
            <a:ext cx="45354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https://gracefo.jpl.nasa.gov/resources/50/how-grace-fo-measures-gravity/</a:t>
            </a:r>
            <a:endParaRPr lang="zh-CN" altLang="en-US" sz="16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4" name="灯片编号占位符 1">
            <a:extLst>
              <a:ext uri="{FF2B5EF4-FFF2-40B4-BE49-F238E27FC236}">
                <a16:creationId xmlns:a16="http://schemas.microsoft.com/office/drawing/2014/main" id="{86E6D8DD-48D3-44D2-90BC-F98433453B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A6652BC-EEC5-4044-8894-DA8887020F57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5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7175" name="文本框 2">
            <a:extLst>
              <a:ext uri="{FF2B5EF4-FFF2-40B4-BE49-F238E27FC236}">
                <a16:creationId xmlns:a16="http://schemas.microsoft.com/office/drawing/2014/main" id="{DC56266B-CBCD-47C4-A972-989B0E0BA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276475"/>
            <a:ext cx="34559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400">
                <a:ea typeface="宋体" panose="02010600030101010101" pitchFamily="2" charset="-122"/>
              </a:rPr>
              <a:t>GRACE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Mar 2002 to Oct 2017</a:t>
            </a:r>
          </a:p>
          <a:p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GRACE-FO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Since May 2018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8A3970B4-3A44-4C11-BBD1-2C7A18896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Motivation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2EB36D8-415B-4C06-ACC5-A743FB803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8196" name="文本框 3">
            <a:extLst>
              <a:ext uri="{FF2B5EF4-FFF2-40B4-BE49-F238E27FC236}">
                <a16:creationId xmlns:a16="http://schemas.microsoft.com/office/drawing/2014/main" id="{CC1EA912-38B7-4601-AD24-3E996C980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983288"/>
            <a:ext cx="59356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Matthew Rodell, JS Famiglietti, DN Wiese, JT Reager, HK Beaudoing, Felix W Landerer,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M-H Lo. Emerging trends in global freshwater availability . Nature, 557(7707):651–659,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2018.</a:t>
            </a:r>
            <a:endParaRPr lang="zh-CN" altLang="en-US" sz="12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7" name="文本框 4">
            <a:extLst>
              <a:ext uri="{FF2B5EF4-FFF2-40B4-BE49-F238E27FC236}">
                <a16:creationId xmlns:a16="http://schemas.microsoft.com/office/drawing/2014/main" id="{8606C6CF-441B-43FA-B649-34D6A7DEF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363" y="949325"/>
            <a:ext cx="2835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Global Water Change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198" name="图片 2">
            <a:extLst>
              <a:ext uri="{FF2B5EF4-FFF2-40B4-BE49-F238E27FC236}">
                <a16:creationId xmlns:a16="http://schemas.microsoft.com/office/drawing/2014/main" id="{FB8A7090-B1AB-4C8F-A3B8-54169020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1616075"/>
            <a:ext cx="7237412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灯片编号占位符 1">
            <a:extLst>
              <a:ext uri="{FF2B5EF4-FFF2-40B4-BE49-F238E27FC236}">
                <a16:creationId xmlns:a16="http://schemas.microsoft.com/office/drawing/2014/main" id="{27B442F6-3449-4EC8-899C-4082180A40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057B382-8CA9-47FD-B47B-F9808F4E059E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6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B3061C0-D3CB-48B9-8AE0-9335C6824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Motivation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6FA7A03-2E60-4E49-8D0F-F5CBE2130D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9220" name="文本框 6">
            <a:extLst>
              <a:ext uri="{FF2B5EF4-FFF2-40B4-BE49-F238E27FC236}">
                <a16:creationId xmlns:a16="http://schemas.microsoft.com/office/drawing/2014/main" id="{DCBFC12B-5206-4C3A-9FF0-35A42F427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335088"/>
            <a:ext cx="64801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Total water storage change from Jan. 2003 to Dec. 2019 in Ob river basin using mascon CSR RL06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221" name="图片 2">
            <a:extLst>
              <a:ext uri="{FF2B5EF4-FFF2-40B4-BE49-F238E27FC236}">
                <a16:creationId xmlns:a16="http://schemas.microsoft.com/office/drawing/2014/main" id="{A0F21C50-C8BD-40EB-BC9B-249A9A35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514600"/>
            <a:ext cx="512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灯片编号占位符 1">
            <a:extLst>
              <a:ext uri="{FF2B5EF4-FFF2-40B4-BE49-F238E27FC236}">
                <a16:creationId xmlns:a16="http://schemas.microsoft.com/office/drawing/2014/main" id="{E9BD701F-8969-426B-AB48-25E8604077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282E7A-C283-4C4C-830D-4B54E83E66F9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7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sp>
        <p:nvSpPr>
          <p:cNvPr id="9223" name="文本框 2">
            <a:extLst>
              <a:ext uri="{FF2B5EF4-FFF2-40B4-BE49-F238E27FC236}">
                <a16:creationId xmlns:a16="http://schemas.microsoft.com/office/drawing/2014/main" id="{2D82438D-527F-4821-AC26-5A0059E07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4992688"/>
            <a:ext cx="53038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Data are downloaded from:</a:t>
            </a:r>
          </a:p>
          <a:p>
            <a:r>
              <a:rPr lang="en-US" altLang="zh-CN" sz="1800" dirty="0">
                <a:solidFill>
                  <a:srgbClr val="00B0F0"/>
                </a:solidFill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http://www2.csr.utexas.edu/grace/RL06_mascons.html</a:t>
            </a:r>
            <a:endParaRPr lang="zh-CN" altLang="en-US" sz="1800" dirty="0">
              <a:solidFill>
                <a:srgbClr val="00B0F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628EB21-787C-449F-8DDB-5DE8E9BC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Study Area: Ob River Basin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FC520A0-0563-4D6A-96EF-4EE0799F0B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10244" name="图片 2">
            <a:extLst>
              <a:ext uri="{FF2B5EF4-FFF2-40B4-BE49-F238E27FC236}">
                <a16:creationId xmlns:a16="http://schemas.microsoft.com/office/drawing/2014/main" id="{24EDE0E9-EB28-4016-8791-5B63162C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041400"/>
            <a:ext cx="4186238" cy="4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F5E8E06-6590-49BB-939A-4A3CF869BB0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11560" y="1647825"/>
            <a:ext cx="3313112" cy="5378450"/>
          </a:xfrm>
          <a:prstGeom prst="rect">
            <a:avLst/>
          </a:prstGeom>
          <a:blipFill>
            <a:blip r:embed="rId3"/>
            <a:stretch>
              <a:fillRect l="-2757" t="-793"/>
            </a:stretch>
          </a:blipFill>
          <a:ln>
            <a:noFill/>
          </a:ln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10246" name="文本框 1">
            <a:extLst>
              <a:ext uri="{FF2B5EF4-FFF2-40B4-BE49-F238E27FC236}">
                <a16:creationId xmlns:a16="http://schemas.microsoft.com/office/drawing/2014/main" id="{4B6BB8C2-9DC0-4390-9D8D-FDB50828B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25" y="5429250"/>
            <a:ext cx="4484688" cy="3397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http://www.geologypage.com/2014/03/ob-river.html</a:t>
            </a:r>
            <a:endParaRPr lang="zh-CN" altLang="en-US" sz="16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7" name="灯片编号占位符 1">
            <a:extLst>
              <a:ext uri="{FF2B5EF4-FFF2-40B4-BE49-F238E27FC236}">
                <a16:creationId xmlns:a16="http://schemas.microsoft.com/office/drawing/2014/main" id="{EDFE7422-9D54-4206-BA19-4A688320AC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C39DFF-327A-45BF-A6FA-1957E213DEFC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8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C9C7E55-4816-4EE1-ACDF-38A5A0777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Study Area: Ob River Basin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3DC3488-8EBA-494D-8174-0605AC1C2F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219200"/>
            <a:ext cx="7989888" cy="5378450"/>
          </a:xfrm>
        </p:spPr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507961-40C3-42DF-A5E2-B88086E51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057650"/>
            <a:ext cx="3313113" cy="5378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endParaRPr lang="en-US" altLang="en-US" kern="0" dirty="0"/>
          </a:p>
          <a:p>
            <a:pPr>
              <a:buFontTx/>
              <a:buNone/>
              <a:defRPr/>
            </a:pPr>
            <a:endParaRPr lang="en-US" altLang="en-US" kern="0" dirty="0"/>
          </a:p>
        </p:txBody>
      </p:sp>
      <p:pic>
        <p:nvPicPr>
          <p:cNvPr id="11269" name="图片 4">
            <a:extLst>
              <a:ext uri="{FF2B5EF4-FFF2-40B4-BE49-F238E27FC236}">
                <a16:creationId xmlns:a16="http://schemas.microsoft.com/office/drawing/2014/main" id="{006A5C1B-00DB-456B-8CD4-0299640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387475"/>
            <a:ext cx="6242050" cy="408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文本框 1">
            <a:extLst>
              <a:ext uri="{FF2B5EF4-FFF2-40B4-BE49-F238E27FC236}">
                <a16:creationId xmlns:a16="http://schemas.microsoft.com/office/drawing/2014/main" id="{319A5C43-4C3A-4214-80FF-6D6351089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5589588"/>
            <a:ext cx="43926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M. C. Peel, B. L. Finlayson, and T. A. McMahon. Updated world map of the köppen-geiger climate classification. Hydrology and Earth System Sciences, 11(5):1633–1644, oct 2007.</a:t>
            </a:r>
            <a:endParaRPr lang="zh-CN" altLang="en-US" sz="11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71" name="灯片编号占位符 1">
            <a:extLst>
              <a:ext uri="{FF2B5EF4-FFF2-40B4-BE49-F238E27FC236}">
                <a16:creationId xmlns:a16="http://schemas.microsoft.com/office/drawing/2014/main" id="{A5B45D5A-CA4B-41D6-B518-95C812009E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C08BA8-72D9-4083-997A-7DBD1D8C32FC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9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3250</TotalTime>
  <Words>816</Words>
  <Application>Microsoft Office PowerPoint</Application>
  <PresentationFormat>全屏显示(4:3)</PresentationFormat>
  <Paragraphs>214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Times New Roman</vt:lpstr>
      <vt:lpstr>Univers</vt:lpstr>
      <vt:lpstr>SepiaGray</vt:lpstr>
      <vt:lpstr>Understanding the positive trend in total water storage of the Ob basin using spaceborn observation</vt:lpstr>
      <vt:lpstr>Outline</vt:lpstr>
      <vt:lpstr>Introduction</vt:lpstr>
      <vt:lpstr>Introduction</vt:lpstr>
      <vt:lpstr>Introduction</vt:lpstr>
      <vt:lpstr>Motivation</vt:lpstr>
      <vt:lpstr>Motivation</vt:lpstr>
      <vt:lpstr>Study Area: Ob River Basin</vt:lpstr>
      <vt:lpstr>Study Area: Ob River Basin</vt:lpstr>
      <vt:lpstr>Data</vt:lpstr>
      <vt:lpstr>Data</vt:lpstr>
      <vt:lpstr>Data</vt:lpstr>
      <vt:lpstr>Data</vt:lpstr>
      <vt:lpstr>Data</vt:lpstr>
      <vt:lpstr>Data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</vt:lpstr>
      <vt:lpstr>Conclusion</vt:lpstr>
      <vt:lpstr>PowerPoint 演示文稿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余 紫清</cp:lastModifiedBy>
  <cp:revision>143</cp:revision>
  <cp:lastPrinted>2020-11-11T00:04:42Z</cp:lastPrinted>
  <dcterms:created xsi:type="dcterms:W3CDTF">2009-11-23T14:26:07Z</dcterms:created>
  <dcterms:modified xsi:type="dcterms:W3CDTF">2020-11-13T03:29:26Z</dcterms:modified>
</cp:coreProperties>
</file>